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7" r:id="rId4"/>
    <p:sldId id="268" r:id="rId5"/>
    <p:sldId id="260" r:id="rId6"/>
    <p:sldId id="259" r:id="rId7"/>
    <p:sldId id="262" r:id="rId8"/>
    <p:sldId id="270" r:id="rId9"/>
    <p:sldId id="261" r:id="rId10"/>
    <p:sldId id="271" r:id="rId11"/>
    <p:sldId id="266" r:id="rId12"/>
    <p:sldId id="263" r:id="rId13"/>
    <p:sldId id="269" r:id="rId14"/>
    <p:sldId id="264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chang Xu" initials="JX" lastIdx="1" clrIdx="0">
    <p:extLst>
      <p:ext uri="{19B8F6BF-5375-455C-9EA6-DF929625EA0E}">
        <p15:presenceInfo xmlns:p15="http://schemas.microsoft.com/office/powerpoint/2012/main" userId="S::jiachanx@usc.edu::cbc4711c-2546-4264-88f7-f42f87de5a9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973"/>
  </p:normalViewPr>
  <p:slideViewPr>
    <p:cSldViewPr snapToGrid="0" snapToObjects="1" showGuides="1">
      <p:cViewPr>
        <p:scale>
          <a:sx n="82" d="100"/>
          <a:sy n="82" d="100"/>
        </p:scale>
        <p:origin x="1600" y="46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FB165-F430-584A-818F-D574A3BD15D7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879DC-8026-5E4F-BA85-54E3DF56A0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02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Explain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choose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CWRU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Identify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Identify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diameters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a_combined_cleaning.m</a:t>
            </a:r>
            <a:r>
              <a:rPr kumimoji="1" lang="zh-CN" altLang="en-US" dirty="0"/>
              <a:t> </a:t>
            </a:r>
            <a:r>
              <a:rPr kumimoji="1" lang="en-US" altLang="zh-CN" dirty="0"/>
              <a:t>(NOT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running)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879DC-8026-5E4F-BA85-54E3DF56A0D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33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Explain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statistical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Explain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EEMD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Run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M</a:t>
            </a:r>
            <a:r>
              <a:rPr kumimoji="1" lang="zh-CN" altLang="en-US" dirty="0"/>
              <a:t> </a:t>
            </a:r>
            <a:r>
              <a:rPr kumimoji="1" lang="en-US" altLang="zh-CN" dirty="0"/>
              <a:t>ensembles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sample.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ensemble: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EMD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decompose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noise-added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I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IMFs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Return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M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trials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as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the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final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value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of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each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IMFs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i="0" dirty="0"/>
              <a:t>Select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the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most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sensitive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IMF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i="0" dirty="0"/>
              <a:t>Compute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specified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features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on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the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sensitive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IMF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i="0" dirty="0"/>
              <a:t>Explain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the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challenge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of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running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FFT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on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noisy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signal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i="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879DC-8026-5E4F-BA85-54E3DF56A0D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840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879DC-8026-5E4F-BA85-54E3DF56A0D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4619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GB" altLang="zh-CN" dirty="0"/>
              <a:t>a_stats_F14_freq_visualisation.m</a:t>
            </a:r>
          </a:p>
          <a:p>
            <a:endParaRPr kumimoji="1" lang="en-GB" altLang="zh-CN" dirty="0"/>
          </a:p>
          <a:p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a_combined_extraction.m</a:t>
            </a:r>
            <a:r>
              <a:rPr kumimoji="1" lang="zh-CN" altLang="en-US" dirty="0"/>
              <a:t> </a:t>
            </a:r>
            <a:r>
              <a:rPr kumimoji="1" lang="en-US" altLang="zh-CN" dirty="0"/>
              <a:t>(NOT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running)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a_EEMD_F1_patternnet.m</a:t>
            </a: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a_EEMD_F5_patternnet.m</a:t>
            </a: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a_EEMD_F6_patternnet.m</a:t>
            </a: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GB" altLang="zh-CN" dirty="0"/>
              <a:t>a_stats_F14_patternnet.m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GB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a_stats_F19_patternnet.m</a:t>
            </a:r>
            <a:endParaRPr kumimoji="1" lang="zh-CN" altLang="en-US" dirty="0"/>
          </a:p>
          <a:p>
            <a:endParaRPr kumimoji="1" lang="en-US" altLang="zh-CN" dirty="0"/>
          </a:p>
          <a:p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a_top3_features_patternnet.m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879DC-8026-5E4F-BA85-54E3DF56A0D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1279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b_top3_features_patternnet.m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c_top3_features_patternnet.m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d_top3_features_patternnet.m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v_top3_features_patternnet.m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879DC-8026-5E4F-BA85-54E3DF56A0D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576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z_top3_features_patternnet.m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879DC-8026-5E4F-BA85-54E3DF56A0D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738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879DC-8026-5E4F-BA85-54E3DF56A0D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488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95070511630506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science/high-school-biology/hs-biology-foundations/hs-biology-and-the-scientific-method/a/experiments-and-observations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uk.mathworks.com/help/matlab/ref/fft.html" TargetMode="Externa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9F7E0-FFA1-1349-8720-B9F4035D0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884" y="2404531"/>
            <a:ext cx="8639302" cy="1646302"/>
          </a:xfrm>
        </p:spPr>
        <p:txBody>
          <a:bodyPr/>
          <a:lstStyle/>
          <a:p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Diagnosis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0F29EB-BA9F-EE43-BF31-411DEE4B4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46302"/>
          </a:xfrm>
        </p:spPr>
        <p:txBody>
          <a:bodyPr/>
          <a:lstStyle/>
          <a:p>
            <a:r>
              <a:rPr kumimoji="1" lang="en-US" altLang="zh-CN" dirty="0"/>
              <a:t>Jiachang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Xu</a:t>
            </a:r>
          </a:p>
          <a:p>
            <a:r>
              <a:rPr kumimoji="1" lang="en-US" altLang="zh-CN" dirty="0"/>
              <a:t>1819235</a:t>
            </a:r>
          </a:p>
          <a:p>
            <a:r>
              <a:rPr kumimoji="1" lang="en-US" altLang="zh-CN" dirty="0"/>
              <a:t>MSc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Science</a:t>
            </a:r>
          </a:p>
          <a:p>
            <a:r>
              <a:rPr kumimoji="1" lang="en-US" altLang="zh-CN" dirty="0"/>
              <a:t>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Dr.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Hak</a:t>
            </a:r>
            <a:r>
              <a:rPr kumimoji="1" lang="en-US" altLang="zh-CN" dirty="0"/>
              <a:t>-Keung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Lam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94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AC2F0-9421-324E-A814-F6B4089C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38995"/>
            <a:ext cx="2930518" cy="1320800"/>
          </a:xfrm>
        </p:spPr>
        <p:txBody>
          <a:bodyPr anchor="ctr">
            <a:normAutofit/>
          </a:bodyPr>
          <a:lstStyle/>
          <a:p>
            <a:r>
              <a:rPr kumimoji="1" lang="en-US" altLang="zh-CN" sz="4000" dirty="0"/>
              <a:t>Feature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Selection</a:t>
            </a:r>
            <a:endParaRPr kumimoji="1" lang="zh-CN" altLang="en-US" sz="4000" dirty="0"/>
          </a:p>
        </p:txBody>
      </p:sp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29EC42B7-61AE-8E49-A8B1-FF711979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330" y="3429000"/>
            <a:ext cx="3986672" cy="29900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5F3ED8-F722-4BBE-B47F-00DFD9543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89985"/>
            <a:ext cx="2930517" cy="165666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 err="1"/>
              <a:t>visualisation</a:t>
            </a:r>
            <a:endParaRPr lang="en-US" altLang="zh-CN" sz="2000" dirty="0"/>
          </a:p>
          <a:p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/>
              <a:t>modelling</a:t>
            </a:r>
          </a:p>
          <a:p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/>
              <a:t>combination</a:t>
            </a:r>
            <a:endParaRPr lang="en-US" sz="2000" dirty="0"/>
          </a:p>
        </p:txBody>
      </p:sp>
      <p:pic>
        <p:nvPicPr>
          <p:cNvPr id="5" name="内容占位符 4" descr="图片包含 文字&#10;&#10;描述已自动生成">
            <a:extLst>
              <a:ext uri="{FF2B5EF4-FFF2-40B4-BE49-F238E27FC236}">
                <a16:creationId xmlns:a16="http://schemas.microsoft.com/office/drawing/2014/main" id="{350AB73A-965F-2243-A503-873EC1143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38" y="1246249"/>
            <a:ext cx="4179320" cy="43867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0A99AB-BD77-4F41-A870-EDAAA1C30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292"/>
          <a:stretch/>
        </p:blipFill>
        <p:spPr>
          <a:xfrm>
            <a:off x="3369630" y="4924002"/>
            <a:ext cx="1638028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1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081DB-B2EA-DF48-9C84-0BA896AF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5112572"/>
            <a:ext cx="8596667" cy="566738"/>
          </a:xfrm>
        </p:spPr>
        <p:txBody>
          <a:bodyPr>
            <a:noAutofit/>
          </a:bodyPr>
          <a:lstStyle/>
          <a:p>
            <a:r>
              <a:rPr kumimoji="1" lang="en-US" altLang="zh-CN" sz="4000" dirty="0"/>
              <a:t>Model</a:t>
            </a:r>
            <a:r>
              <a:rPr kumimoji="1" lang="zh-CN" altLang="en-US" sz="4000" dirty="0"/>
              <a:t> </a:t>
            </a:r>
            <a:r>
              <a:rPr kumimoji="1" lang="en-US" altLang="zh-CN" sz="4000" dirty="0" err="1"/>
              <a:t>Generalisation</a:t>
            </a:r>
            <a:endParaRPr kumimoji="1" lang="zh-CN" altLang="en-US" sz="4000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CE0213EC-8129-984B-ADD9-28EEBC2EC9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/>
          <a:stretch/>
        </p:blipFill>
        <p:spPr>
          <a:xfrm>
            <a:off x="677335" y="124188"/>
            <a:ext cx="8123766" cy="4676412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FC7AA6-648E-3745-BC55-B01EE4DFF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5" y="5679310"/>
            <a:ext cx="8596667" cy="674024"/>
          </a:xfrm>
        </p:spPr>
        <p:txBody>
          <a:bodyPr>
            <a:noAutofit/>
          </a:bodyPr>
          <a:lstStyle/>
          <a:p>
            <a:r>
              <a:rPr kumimoji="1" lang="en-US" altLang="zh-CN" sz="2000" dirty="0"/>
              <a:t>Examines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whether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selected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features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from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CWRU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subset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generalise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>
                <a:solidFill>
                  <a:schemeClr val="accent3"/>
                </a:solidFill>
              </a:rPr>
              <a:t>different</a:t>
            </a:r>
            <a:r>
              <a:rPr kumimoji="1" lang="zh-CN" altLang="en-US" sz="2000" b="1" dirty="0">
                <a:solidFill>
                  <a:schemeClr val="accent3"/>
                </a:solidFill>
              </a:rPr>
              <a:t> </a:t>
            </a:r>
            <a:r>
              <a:rPr kumimoji="1" lang="en-US" altLang="zh-CN" sz="2000" b="1" dirty="0">
                <a:solidFill>
                  <a:schemeClr val="accent3"/>
                </a:solidFill>
              </a:rPr>
              <a:t>data</a:t>
            </a:r>
            <a:r>
              <a:rPr kumimoji="1" lang="zh-CN" altLang="en-US" sz="2000" b="1" dirty="0">
                <a:solidFill>
                  <a:schemeClr val="accent3"/>
                </a:solidFill>
              </a:rPr>
              <a:t> </a:t>
            </a:r>
            <a:r>
              <a:rPr kumimoji="1" lang="en-US" altLang="zh-CN" sz="2000" b="1" dirty="0">
                <a:solidFill>
                  <a:schemeClr val="accent3"/>
                </a:solidFill>
              </a:rPr>
              <a:t>sources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>
                <a:solidFill>
                  <a:srgbClr val="0070C0"/>
                </a:solidFill>
              </a:rPr>
              <a:t>different</a:t>
            </a:r>
            <a:r>
              <a:rPr kumimoji="1" lang="zh-CN" altLang="en-US" sz="2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</a:rPr>
              <a:t>load</a:t>
            </a:r>
            <a:r>
              <a:rPr kumimoji="1" lang="zh-CN" altLang="en-US" sz="20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</a:rPr>
              <a:t>factors</a:t>
            </a:r>
            <a:endParaRPr kumimoji="1" lang="zh-CN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46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081DB-B2EA-DF48-9C84-0BA896AF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08930"/>
            <a:ext cx="8596667" cy="566738"/>
          </a:xfrm>
        </p:spPr>
        <p:txBody>
          <a:bodyPr>
            <a:noAutofit/>
          </a:bodyPr>
          <a:lstStyle/>
          <a:p>
            <a:r>
              <a:rPr kumimoji="1" lang="en-US" altLang="zh-CN" sz="4000" dirty="0"/>
              <a:t>Experimental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Results</a:t>
            </a:r>
            <a:endParaRPr kumimoji="1" lang="zh-CN" altLang="en-US" sz="4000" dirty="0"/>
          </a:p>
        </p:txBody>
      </p:sp>
      <p:pic>
        <p:nvPicPr>
          <p:cNvPr id="10" name="图片占位符 9" descr="图片包含 墙壁, 室内&#10;&#10;描述已自动生成">
            <a:extLst>
              <a:ext uri="{FF2B5EF4-FFF2-40B4-BE49-F238E27FC236}">
                <a16:creationId xmlns:a16="http://schemas.microsoft.com/office/drawing/2014/main" id="{CE0213EC-8129-984B-ADD9-28EEBC2EC9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77334" y="985646"/>
            <a:ext cx="8596667" cy="2683785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FC7AA6-648E-3745-BC55-B01EE4DFF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4775668"/>
            <a:ext cx="5217857" cy="1096686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Testing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accuracies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visually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discriminative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features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combination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candidate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features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different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subsets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896E67-DD48-2D42-A83B-A92783EFE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92299"/>
            <a:ext cx="3178001" cy="97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6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456FCD-A94B-0546-97B7-D48D02D7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Robustness</a:t>
            </a:r>
            <a:r>
              <a:rPr kumimoji="1" lang="zh-CN" altLang="en-US" sz="4000" dirty="0">
                <a:solidFill>
                  <a:srgbClr val="FFFFFF"/>
                </a:solidFill>
              </a:rPr>
              <a:t> </a:t>
            </a:r>
            <a:r>
              <a:rPr kumimoji="1" lang="en-US" altLang="zh-CN" sz="4000" dirty="0">
                <a:solidFill>
                  <a:srgbClr val="FFFFFF"/>
                </a:solidFill>
              </a:rPr>
              <a:t>Testing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pic>
        <p:nvPicPr>
          <p:cNvPr id="5" name="内容占位符 4" descr="图片包含 文字&#10;&#10;描述已自动生成">
            <a:extLst>
              <a:ext uri="{FF2B5EF4-FFF2-40B4-BE49-F238E27FC236}">
                <a16:creationId xmlns:a16="http://schemas.microsoft.com/office/drawing/2014/main" id="{E50957F9-DF06-E740-9E89-7222D32D1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13" y="620609"/>
            <a:ext cx="3929505" cy="56539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2A9791-00B7-4AA2-92FF-09C250B9D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</a:rPr>
              <a:t>Examines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how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the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trained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model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will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perform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on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noise-added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data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94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3E46D-45B7-554E-B271-C76B4F0B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387279"/>
            <a:ext cx="8596668" cy="719138"/>
          </a:xfrm>
        </p:spPr>
        <p:txBody>
          <a:bodyPr/>
          <a:lstStyle/>
          <a:p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Diagnosis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152CC3-8858-3640-81CB-A21BD6AD8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188" y="1106417"/>
            <a:ext cx="4185623" cy="576262"/>
          </a:xfrm>
        </p:spPr>
        <p:txBody>
          <a:bodyPr/>
          <a:lstStyle/>
          <a:p>
            <a:pPr algn="ctr"/>
            <a:r>
              <a:rPr kumimoji="1" lang="en-US" altLang="zh-CN" dirty="0"/>
              <a:t>Construction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86600C0-BB0D-5544-90F1-C864A409D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375270" y="2014538"/>
            <a:ext cx="5085458" cy="4137857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537F9E-C5FF-C142-8256-273BD9E63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36238" y="1106417"/>
            <a:ext cx="4185618" cy="576262"/>
          </a:xfrm>
        </p:spPr>
        <p:txBody>
          <a:bodyPr/>
          <a:lstStyle/>
          <a:p>
            <a:pPr algn="ctr"/>
            <a:r>
              <a:rPr kumimoji="1" lang="en-US" altLang="zh-CN" dirty="0"/>
              <a:t>Workflow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  <p:pic>
        <p:nvPicPr>
          <p:cNvPr id="10" name="内容占位符 9" descr="图片包含 文字&#10;&#10;描述已自动生成">
            <a:extLst>
              <a:ext uri="{FF2B5EF4-FFF2-40B4-BE49-F238E27FC236}">
                <a16:creationId xmlns:a16="http://schemas.microsoft.com/office/drawing/2014/main" id="{B20F563B-233A-BE46-9B00-49BF6CA771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07297" y="2014538"/>
            <a:ext cx="3243499" cy="4137025"/>
          </a:xfrm>
        </p:spPr>
      </p:pic>
    </p:spTree>
    <p:extLst>
      <p:ext uri="{BB962C8B-B14F-4D97-AF65-F5344CB8AC3E}">
        <p14:creationId xmlns:p14="http://schemas.microsoft.com/office/powerpoint/2010/main" val="538658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456FCD-A94B-0546-97B7-D48D02D7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0"/>
            <a:ext cx="4512989" cy="2227730"/>
          </a:xfrm>
        </p:spPr>
        <p:txBody>
          <a:bodyPr anchor="ctr"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Conclusion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2A9791-00B7-4AA2-92FF-09C250B9D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4" y="2372507"/>
            <a:ext cx="4512988" cy="3875893"/>
          </a:xfrm>
        </p:spPr>
        <p:txBody>
          <a:bodyPr anchor="t">
            <a:norm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</a:rPr>
              <a:t>A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solution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of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z-score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threshold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endParaRPr lang="en-US" altLang="zh-CN" sz="2000" dirty="0">
              <a:solidFill>
                <a:srgbClr val="FFFFFF"/>
              </a:solidFill>
            </a:endParaRPr>
          </a:p>
          <a:p>
            <a:r>
              <a:rPr lang="en-US" altLang="zh-CN" sz="2000" dirty="0">
                <a:solidFill>
                  <a:srgbClr val="FFFFFF"/>
                </a:solidFill>
              </a:rPr>
              <a:t>An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effective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composite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selection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of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features</a:t>
            </a:r>
          </a:p>
          <a:p>
            <a:r>
              <a:rPr lang="en-US" altLang="zh-CN" sz="2000" dirty="0" err="1">
                <a:solidFill>
                  <a:srgbClr val="FFFFFF"/>
                </a:solidFill>
              </a:rPr>
              <a:t>Generalises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to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different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data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sources</a:t>
            </a:r>
          </a:p>
          <a:p>
            <a:r>
              <a:rPr lang="en-US" altLang="zh-CN" sz="2000" dirty="0" err="1">
                <a:solidFill>
                  <a:srgbClr val="FFFFFF"/>
                </a:solidFill>
              </a:rPr>
              <a:t>Generalises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to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different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load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factors</a:t>
            </a:r>
          </a:p>
          <a:p>
            <a:r>
              <a:rPr lang="en-US" altLang="zh-CN" sz="2000" dirty="0">
                <a:solidFill>
                  <a:srgbClr val="FFFFFF"/>
                </a:solidFill>
              </a:rPr>
              <a:t>A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proposed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fault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diagnosis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system</a:t>
            </a:r>
          </a:p>
          <a:p>
            <a:r>
              <a:rPr lang="en-US" altLang="zh-CN" sz="2000" dirty="0">
                <a:solidFill>
                  <a:srgbClr val="FFFFFF"/>
                </a:solidFill>
              </a:rPr>
              <a:t>Room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for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improvement?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7A1481-3F26-9A49-9DA0-4694BF76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1" y="2803225"/>
            <a:ext cx="4036679" cy="1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5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8A5A16-7BE9-4AA1-9B5E-00FAFA5C8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5D27F9-7623-4A6E-89FF-87E6C4E0D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7B7CFC0-1E17-41C5-BF93-16E99B1F8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40594F-E37B-4D91-8E95-9DA62A9B9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3C9D004-5359-4937-9D4B-EC8988806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DE8B4BF-A71A-4324-A033-7886CF70A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5697F627-1058-435C-96D4-98AB552C6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2EF457-D744-4C61-8670-518EC1D2D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645924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49E61018-BC96-47DC-B47F-FFBA96BAD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3CA434EC-618C-4787-86BA-1BF4747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7378863-CDB3-4B0F-A65C-98A1252DD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A28CC9D-07ED-EC4C-87AF-E0C4198E4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267012"/>
            <a:ext cx="7766936" cy="27838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zh-CN" sz="54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0173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8A2A8-B0F3-A84C-80B6-63A75DEA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Agenda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F40D85-B9F9-A845-BBE6-33C2659FB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77864" y="2246152"/>
            <a:ext cx="8596310" cy="3710308"/>
          </a:xfrm>
        </p:spPr>
      </p:pic>
    </p:spTree>
    <p:extLst>
      <p:ext uri="{BB962C8B-B14F-4D97-AF65-F5344CB8AC3E}">
        <p14:creationId xmlns:p14="http://schemas.microsoft.com/office/powerpoint/2010/main" val="26052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E3E76F-B5AF-7744-857F-F9EA9537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Introduction</a:t>
            </a:r>
            <a:r>
              <a:rPr kumimoji="1" lang="zh-CN" altLang="en-US" sz="4000" dirty="0">
                <a:solidFill>
                  <a:srgbClr val="FFFFFF"/>
                </a:solidFill>
              </a:rPr>
              <a:t> </a:t>
            </a:r>
            <a:r>
              <a:rPr kumimoji="1" lang="en-US" altLang="zh-CN" sz="4000" dirty="0">
                <a:solidFill>
                  <a:srgbClr val="FFFFFF"/>
                </a:solidFill>
              </a:rPr>
              <a:t>&amp;</a:t>
            </a:r>
            <a:r>
              <a:rPr kumimoji="1" lang="zh-CN" altLang="en-US" sz="4000" dirty="0">
                <a:solidFill>
                  <a:srgbClr val="FFFFFF"/>
                </a:solidFill>
              </a:rPr>
              <a:t> </a:t>
            </a:r>
            <a:r>
              <a:rPr kumimoji="1" lang="en-US" altLang="zh-CN" sz="4000" dirty="0">
                <a:solidFill>
                  <a:srgbClr val="FFFFFF"/>
                </a:solidFill>
              </a:rPr>
              <a:t>Background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pic>
        <p:nvPicPr>
          <p:cNvPr id="9" name="内容占位符 8" descr="图片包含 地面, 室内, 地板, 就坐&#10;&#10;描述已自动生成">
            <a:extLst>
              <a:ext uri="{FF2B5EF4-FFF2-40B4-BE49-F238E27FC236}">
                <a16:creationId xmlns:a16="http://schemas.microsoft.com/office/drawing/2014/main" id="{748F5B68-49D8-5B48-958F-FBC8B497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72" y="1649600"/>
            <a:ext cx="4467388" cy="3618584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B4AE9F9-DDEE-4EDF-B326-10C99C658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What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components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does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a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rolling-element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bearing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have?</a:t>
            </a:r>
          </a:p>
          <a:p>
            <a:r>
              <a:rPr lang="en-US" altLang="zh-CN" dirty="0">
                <a:solidFill>
                  <a:srgbClr val="FFFFFF"/>
                </a:solidFill>
              </a:rPr>
              <a:t>Why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is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bearing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fault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diagnosis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important?</a:t>
            </a:r>
          </a:p>
          <a:p>
            <a:r>
              <a:rPr lang="en-US" altLang="zh-CN" dirty="0">
                <a:solidFill>
                  <a:srgbClr val="FFFFFF"/>
                </a:solidFill>
              </a:rPr>
              <a:t>What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do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previous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researches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say?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A4E766-4F59-4048-BDE9-516DD480E974}"/>
              </a:ext>
            </a:extLst>
          </p:cNvPr>
          <p:cNvSpPr txBox="1"/>
          <p:nvPr/>
        </p:nvSpPr>
        <p:spPr>
          <a:xfrm>
            <a:off x="842597" y="6299567"/>
            <a:ext cx="10721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Source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of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Figure:</a:t>
            </a:r>
            <a:r>
              <a:rPr kumimoji="1" lang="zh-CN" altLang="en-US" sz="1200" dirty="0"/>
              <a:t> </a:t>
            </a:r>
            <a:r>
              <a:rPr lang="en-GB" altLang="zh-CN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https://www.sciencedirect.com/science/article/abs/pii/S0950705116305068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273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1D7D86B-3A53-114C-ACD8-C03AD8DD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117562"/>
            <a:ext cx="8288032" cy="7067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Motivation &amp; Objectives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C08F15-C684-EC44-8610-0C62E3E65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969" y="4824338"/>
            <a:ext cx="8288032" cy="1194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/>
              <a:t>What is the most effective </a:t>
            </a:r>
            <a:r>
              <a:rPr kumimoji="1" lang="en-US" altLang="zh-CN" b="1" dirty="0">
                <a:solidFill>
                  <a:schemeClr val="tx1"/>
                </a:solidFill>
              </a:rPr>
              <a:t>composite</a:t>
            </a:r>
            <a:r>
              <a:rPr kumimoji="1" lang="en-US" altLang="zh-CN" dirty="0"/>
              <a:t> selection of features under the realm of </a:t>
            </a:r>
            <a:r>
              <a:rPr kumimoji="1" lang="en-US" altLang="zh-CN" b="1" dirty="0">
                <a:solidFill>
                  <a:schemeClr val="tx1"/>
                </a:solidFill>
              </a:rPr>
              <a:t>traditional statistical analysis</a:t>
            </a:r>
            <a:r>
              <a:rPr kumimoji="1" lang="en-US" altLang="zh-CN" dirty="0"/>
              <a:t> and </a:t>
            </a:r>
            <a:r>
              <a:rPr kumimoji="1" lang="en-US" altLang="zh-CN" b="1" dirty="0">
                <a:solidFill>
                  <a:schemeClr val="tx1"/>
                </a:solidFill>
              </a:rPr>
              <a:t>ensemble empirical mode decomposition (EEMD)</a:t>
            </a:r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r>
              <a:rPr kumimoji="1" lang="en-US" altLang="zh-CN" dirty="0"/>
              <a:t>method in a </a:t>
            </a:r>
            <a:r>
              <a:rPr kumimoji="1" lang="en-US" altLang="zh-CN" b="1" dirty="0">
                <a:solidFill>
                  <a:schemeClr val="tx1"/>
                </a:solidFill>
              </a:rPr>
              <a:t>controlled environment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defined by a shallow classification model?</a:t>
            </a:r>
          </a:p>
        </p:txBody>
      </p:sp>
      <p:pic>
        <p:nvPicPr>
          <p:cNvPr id="4" name="图片 3" descr="图片包含 天空&#10;&#10;描述已自动生成">
            <a:extLst>
              <a:ext uri="{FF2B5EF4-FFF2-40B4-BE49-F238E27FC236}">
                <a16:creationId xmlns:a16="http://schemas.microsoft.com/office/drawing/2014/main" id="{A0F3D7F0-6F8E-A840-8589-A5722D84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9" y="614840"/>
            <a:ext cx="8288033" cy="306657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3BCBEA9-3540-1446-937F-7F30D0B2C973}"/>
              </a:ext>
            </a:extLst>
          </p:cNvPr>
          <p:cNvSpPr txBox="1"/>
          <p:nvPr/>
        </p:nvSpPr>
        <p:spPr>
          <a:xfrm>
            <a:off x="842597" y="6299567"/>
            <a:ext cx="10721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Source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of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Figure:</a:t>
            </a:r>
            <a:r>
              <a:rPr kumimoji="1" lang="zh-CN" altLang="en-US" sz="1200" dirty="0"/>
              <a:t> </a:t>
            </a:r>
            <a:r>
              <a:rPr lang="en-GB" altLang="zh-CN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https://www.khanacademy.org/science/high-school-biology/hs-biology-foundations/hs-biology-and-the-scientific-method/a/experiments-and-observations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3785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5D92150-1677-0D43-9C72-035195E2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Experimental Approach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351B3-CBA5-A14F-8809-72E9A508D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4374" y="4263992"/>
            <a:ext cx="3498045" cy="13258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flowchart of the experimental procedures of this project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3639E9B-2EA2-B246-AFA9-FE0B95068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842597" y="286589"/>
            <a:ext cx="5240754" cy="62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4081DB-B2EA-DF48-9C84-0BA896AF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Data Description &amp; Partition</a:t>
            </a:r>
          </a:p>
        </p:txBody>
      </p:sp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C92382E7-2B6F-D347-9631-59CD9194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7" y="609600"/>
            <a:ext cx="5617705" cy="1741487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FC7AA6-648E-3745-BC55-B01EE4DFF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kumimoji="1" lang="en-US" altLang="zh-CN" sz="1800" dirty="0">
                <a:solidFill>
                  <a:srgbClr val="FFFFFF"/>
                </a:solidFill>
              </a:rPr>
              <a:t>Case Western Reserve University (CWRU)</a:t>
            </a:r>
          </a:p>
          <a:p>
            <a:pPr lvl="1">
              <a:buFont typeface="Wingdings 3" charset="2"/>
              <a:buChar char=""/>
            </a:pPr>
            <a:r>
              <a:rPr kumimoji="1" lang="en-US" altLang="zh-CN" sz="1800" dirty="0">
                <a:solidFill>
                  <a:srgbClr val="FFFFFF"/>
                </a:solidFill>
              </a:rPr>
              <a:t>Which</a:t>
            </a:r>
            <a:r>
              <a:rPr kumimoji="1" lang="zh-CN" altLang="en-US" sz="1800" dirty="0">
                <a:solidFill>
                  <a:srgbClr val="FFFFFF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</a:rPr>
              <a:t>features</a:t>
            </a:r>
            <a:r>
              <a:rPr kumimoji="1" lang="zh-CN" altLang="en-US" sz="1800" dirty="0">
                <a:solidFill>
                  <a:srgbClr val="FFFFFF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</a:rPr>
              <a:t>are</a:t>
            </a:r>
            <a:r>
              <a:rPr kumimoji="1" lang="zh-CN" altLang="en-US" sz="1800" dirty="0">
                <a:solidFill>
                  <a:srgbClr val="FFFFFF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</a:rPr>
              <a:t>discriminative?</a:t>
            </a:r>
          </a:p>
          <a:p>
            <a:pPr lvl="1">
              <a:buFont typeface="Wingdings 3" charset="2"/>
              <a:buChar char=""/>
            </a:pPr>
            <a:r>
              <a:rPr kumimoji="1" lang="en-US" altLang="zh-CN" sz="1800" dirty="0" err="1">
                <a:solidFill>
                  <a:srgbClr val="FFFFFF"/>
                </a:solidFill>
              </a:rPr>
              <a:t>Generalise</a:t>
            </a:r>
            <a:r>
              <a:rPr kumimoji="1" lang="zh-CN" altLang="en-US" sz="1800" dirty="0">
                <a:solidFill>
                  <a:srgbClr val="FFFFFF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</a:rPr>
              <a:t>to</a:t>
            </a:r>
            <a:r>
              <a:rPr kumimoji="1" lang="zh-CN" altLang="en-US" sz="1800" dirty="0">
                <a:solidFill>
                  <a:srgbClr val="FFFFFF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</a:rPr>
              <a:t>different</a:t>
            </a:r>
            <a:r>
              <a:rPr kumimoji="1" lang="zh-CN" altLang="en-US" sz="1800" dirty="0">
                <a:solidFill>
                  <a:srgbClr val="FFFFFF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</a:rPr>
              <a:t>load</a:t>
            </a:r>
            <a:r>
              <a:rPr kumimoji="1" lang="zh-CN" altLang="en-US" sz="1800" dirty="0">
                <a:solidFill>
                  <a:srgbClr val="FFFFFF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</a:rPr>
              <a:t>factors?</a:t>
            </a:r>
          </a:p>
          <a:p>
            <a:pPr>
              <a:buFont typeface="Wingdings 3" charset="2"/>
              <a:buChar char=""/>
            </a:pPr>
            <a:r>
              <a:rPr kumimoji="1" lang="en-US" altLang="zh-CN" sz="1800" dirty="0">
                <a:solidFill>
                  <a:srgbClr val="FFFFFF"/>
                </a:solidFill>
              </a:rPr>
              <a:t>Society For Machine Failure Prevention Technology (MFPT)</a:t>
            </a:r>
          </a:p>
          <a:p>
            <a:pPr lvl="1">
              <a:buFont typeface="Wingdings 3" charset="2"/>
              <a:buChar char=""/>
            </a:pPr>
            <a:r>
              <a:rPr kumimoji="1" lang="en-US" altLang="zh-CN" sz="1800" dirty="0" err="1">
                <a:solidFill>
                  <a:srgbClr val="FFFFFF"/>
                </a:solidFill>
              </a:rPr>
              <a:t>Generalise</a:t>
            </a:r>
            <a:r>
              <a:rPr kumimoji="1" lang="zh-CN" altLang="en-US" sz="1800" dirty="0">
                <a:solidFill>
                  <a:srgbClr val="FFFFFF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</a:rPr>
              <a:t>to</a:t>
            </a:r>
            <a:r>
              <a:rPr kumimoji="1" lang="zh-CN" altLang="en-US" sz="1800" dirty="0">
                <a:solidFill>
                  <a:srgbClr val="FFFFFF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</a:rPr>
              <a:t>different</a:t>
            </a:r>
            <a:r>
              <a:rPr kumimoji="1" lang="zh-CN" altLang="en-US" sz="1800" dirty="0">
                <a:solidFill>
                  <a:srgbClr val="FFFFFF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</a:rPr>
              <a:t>data</a:t>
            </a:r>
            <a:r>
              <a:rPr kumimoji="1" lang="zh-CN" altLang="en-US" sz="1800" dirty="0">
                <a:solidFill>
                  <a:srgbClr val="FFFFFF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</a:rPr>
              <a:t>sources?</a:t>
            </a:r>
          </a:p>
        </p:txBody>
      </p:sp>
      <p:pic>
        <p:nvPicPr>
          <p:cNvPr id="32" name="图片 31" descr="图片包含 屏幕截图&#10;&#10;描述已自动生成">
            <a:extLst>
              <a:ext uri="{FF2B5EF4-FFF2-40B4-BE49-F238E27FC236}">
                <a16:creationId xmlns:a16="http://schemas.microsoft.com/office/drawing/2014/main" id="{46519FB7-7B76-8141-90C0-DCCE9C1CD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4" y="5181799"/>
            <a:ext cx="5617705" cy="799830"/>
          </a:xfrm>
          <a:prstGeom prst="rect">
            <a:avLst/>
          </a:prstGeom>
        </p:spPr>
      </p:pic>
      <p:pic>
        <p:nvPicPr>
          <p:cNvPr id="36" name="图片 35" descr="图片包含 屏幕截图&#10;&#10;描述已自动生成">
            <a:extLst>
              <a:ext uri="{FF2B5EF4-FFF2-40B4-BE49-F238E27FC236}">
                <a16:creationId xmlns:a16="http://schemas.microsoft.com/office/drawing/2014/main" id="{DE9B948E-DC6C-6A46-ADB0-905652E7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03" y="3123248"/>
            <a:ext cx="5617705" cy="1292273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A2C7CFF-4CC3-8F43-A3CD-0CD574F8AD99}"/>
              </a:ext>
            </a:extLst>
          </p:cNvPr>
          <p:cNvSpPr txBox="1"/>
          <p:nvPr/>
        </p:nvSpPr>
        <p:spPr>
          <a:xfrm>
            <a:off x="461487" y="2351087"/>
            <a:ext cx="561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CWRU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description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82501C2-FFE8-0843-AA67-E666515C707D}"/>
              </a:ext>
            </a:extLst>
          </p:cNvPr>
          <p:cNvSpPr txBox="1"/>
          <p:nvPr/>
        </p:nvSpPr>
        <p:spPr>
          <a:xfrm>
            <a:off x="454120" y="4376115"/>
            <a:ext cx="561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CWRU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partition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8D5CA5-5586-D74A-9703-077994C5565C}"/>
              </a:ext>
            </a:extLst>
          </p:cNvPr>
          <p:cNvSpPr txBox="1"/>
          <p:nvPr/>
        </p:nvSpPr>
        <p:spPr>
          <a:xfrm>
            <a:off x="456472" y="5979361"/>
            <a:ext cx="561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MFPT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description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396F2F-E335-CC44-92C2-4D8B8B366C81}"/>
              </a:ext>
            </a:extLst>
          </p:cNvPr>
          <p:cNvSpPr/>
          <p:nvPr/>
        </p:nvSpPr>
        <p:spPr>
          <a:xfrm>
            <a:off x="2090057" y="609600"/>
            <a:ext cx="1297757" cy="17414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5F0B0D4-0202-2F45-81CB-0989999341CA}"/>
              </a:ext>
            </a:extLst>
          </p:cNvPr>
          <p:cNvSpPr/>
          <p:nvPr/>
        </p:nvSpPr>
        <p:spPr>
          <a:xfrm>
            <a:off x="2150268" y="1248230"/>
            <a:ext cx="1801641" cy="85917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8E5D67B-186E-784C-8CAC-24D0D06D34A1}"/>
              </a:ext>
            </a:extLst>
          </p:cNvPr>
          <p:cNvSpPr/>
          <p:nvPr/>
        </p:nvSpPr>
        <p:spPr>
          <a:xfrm>
            <a:off x="456472" y="3377565"/>
            <a:ext cx="1543778" cy="7372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FB0147D-67D7-7842-8756-09D54A534B07}"/>
              </a:ext>
            </a:extLst>
          </p:cNvPr>
          <p:cNvSpPr/>
          <p:nvPr/>
        </p:nvSpPr>
        <p:spPr>
          <a:xfrm>
            <a:off x="459457" y="4149726"/>
            <a:ext cx="1540793" cy="2531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890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4081DB-B2EA-DF48-9C84-0BA896AF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Feature Extraction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7E4FA4-6C7C-DF46-8BBD-8BE7979B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8" y="256042"/>
            <a:ext cx="4235450" cy="3176587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FC7AA6-648E-3745-BC55-B01EE4DFF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kumimoji="1" lang="en-US" altLang="zh-CN" sz="2000" dirty="0">
                <a:solidFill>
                  <a:srgbClr val="FFFFFF"/>
                </a:solidFill>
              </a:rPr>
              <a:t>Traditional Statistical Analysis</a:t>
            </a:r>
          </a:p>
          <a:p>
            <a:pPr lvl="1">
              <a:buFont typeface="Wingdings 3" charset="2"/>
              <a:buChar char=""/>
            </a:pPr>
            <a:r>
              <a:rPr kumimoji="1" lang="en-US" altLang="zh-CN" sz="2000" dirty="0">
                <a:solidFill>
                  <a:srgbClr val="FFFFFF"/>
                </a:solidFill>
              </a:rPr>
              <a:t>6 time-domain features</a:t>
            </a:r>
          </a:p>
          <a:p>
            <a:pPr lvl="1">
              <a:buFont typeface="Wingdings 3" charset="2"/>
              <a:buChar char=""/>
            </a:pPr>
            <a:r>
              <a:rPr kumimoji="1" lang="en-US" altLang="zh-CN" sz="2000" dirty="0">
                <a:solidFill>
                  <a:srgbClr val="FFFFFF"/>
                </a:solidFill>
              </a:rPr>
              <a:t>13 frequency-domain features</a:t>
            </a:r>
          </a:p>
          <a:p>
            <a:pPr>
              <a:buFont typeface="Wingdings 3" charset="2"/>
              <a:buChar char=""/>
            </a:pPr>
            <a:r>
              <a:rPr kumimoji="1" lang="en-US" altLang="zh-CN" sz="2000" dirty="0">
                <a:solidFill>
                  <a:srgbClr val="FFFFFF"/>
                </a:solidFill>
              </a:rPr>
              <a:t>Ensemble Empirical Mode Decomposition (EEMD) method</a:t>
            </a:r>
          </a:p>
          <a:p>
            <a:pPr lvl="1">
              <a:buFont typeface="Wingdings 3" charset="2"/>
              <a:buChar char=""/>
            </a:pPr>
            <a:r>
              <a:rPr kumimoji="1" lang="en-US" altLang="zh-CN" sz="2000" dirty="0">
                <a:solidFill>
                  <a:srgbClr val="FFFFFF"/>
                </a:solidFill>
              </a:rPr>
              <a:t>4 time-domain features</a:t>
            </a:r>
          </a:p>
          <a:p>
            <a:pPr lvl="1">
              <a:buFont typeface="Wingdings 3" charset="2"/>
              <a:buChar char=""/>
            </a:pPr>
            <a:r>
              <a:rPr kumimoji="1" lang="en-US" altLang="zh-CN" sz="2000" dirty="0">
                <a:solidFill>
                  <a:srgbClr val="FFFFFF"/>
                </a:solidFill>
              </a:rPr>
              <a:t>3 frequency-domain features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F36917-DA4C-0D44-90DD-8E29A4264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95" y="3441096"/>
            <a:ext cx="4230610" cy="31729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F0F615-0B4B-4748-82BD-0CA0A26B3FAE}"/>
              </a:ext>
            </a:extLst>
          </p:cNvPr>
          <p:cNvSpPr txBox="1"/>
          <p:nvPr/>
        </p:nvSpPr>
        <p:spPr>
          <a:xfrm>
            <a:off x="6140661" y="6475554"/>
            <a:ext cx="536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Source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of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Figures: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lang="en-GB" altLang="zh-CN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https://uk.mathworks.com/help/matlab/ref/fft.html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81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8F54B-0BBC-6C44-A1CC-3D9D667A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Feature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Representation</a:t>
            </a:r>
            <a:endParaRPr kumimoji="1" lang="zh-CN" altLang="en-US" sz="4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41FF90-9DC5-6847-8588-286853175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Time-domain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endParaRPr kumimoji="1" lang="zh-CN" altLang="en-US" dirty="0"/>
          </a:p>
        </p:txBody>
      </p:sp>
      <p:pic>
        <p:nvPicPr>
          <p:cNvPr id="8" name="内容占位符 7" descr="图片包含 物体&#10;&#10;描述已自动生成">
            <a:extLst>
              <a:ext uri="{FF2B5EF4-FFF2-40B4-BE49-F238E27FC236}">
                <a16:creationId xmlns:a16="http://schemas.microsoft.com/office/drawing/2014/main" id="{D687C37E-CFB8-244C-8D55-3939DFA563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4250" y="4084637"/>
            <a:ext cx="3568700" cy="609600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8FD442-D1C8-DC47-AC86-8C3834030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/>
              <a:t>Frequency-domain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endParaRPr kumimoji="1" lang="zh-CN" altLang="en-US" dirty="0"/>
          </a:p>
        </p:txBody>
      </p:sp>
      <p:pic>
        <p:nvPicPr>
          <p:cNvPr id="10" name="内容占位符 9" descr="图片包含 文字&#10;&#10;描述已自动生成">
            <a:extLst>
              <a:ext uri="{FF2B5EF4-FFF2-40B4-BE49-F238E27FC236}">
                <a16:creationId xmlns:a16="http://schemas.microsoft.com/office/drawing/2014/main" id="{C3FDD329-2856-514F-B701-39728810E9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87938" y="3323225"/>
            <a:ext cx="4186237" cy="2132425"/>
          </a:xfrm>
        </p:spPr>
      </p:pic>
    </p:spTree>
    <p:extLst>
      <p:ext uri="{BB962C8B-B14F-4D97-AF65-F5344CB8AC3E}">
        <p14:creationId xmlns:p14="http://schemas.microsoft.com/office/powerpoint/2010/main" val="60525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081DB-B2EA-DF48-9C84-0BA896AF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24083"/>
            <a:ext cx="8596667" cy="566738"/>
          </a:xfrm>
        </p:spPr>
        <p:txBody>
          <a:bodyPr>
            <a:noAutofit/>
          </a:bodyPr>
          <a:lstStyle/>
          <a:p>
            <a:r>
              <a:rPr kumimoji="1" lang="en-US" altLang="zh-CN" sz="4000" dirty="0"/>
              <a:t>Model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Architecture</a:t>
            </a:r>
            <a:endParaRPr kumimoji="1" lang="zh-CN" altLang="en-US" sz="4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FC7AA6-648E-3745-BC55-B01EE4DFF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4990821"/>
            <a:ext cx="8937821" cy="1409980"/>
          </a:xfrm>
        </p:spPr>
        <p:txBody>
          <a:bodyPr>
            <a:noAutofit/>
          </a:bodyPr>
          <a:lstStyle/>
          <a:p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/>
              <a:t>3-layer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ANN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(i.e.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input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layer,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hidden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layer,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output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layer)</a:t>
            </a:r>
          </a:p>
          <a:p>
            <a:r>
              <a:rPr kumimoji="1" lang="en-US" altLang="zh-CN" sz="2000" dirty="0"/>
              <a:t>Serves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/>
              <a:t>controlled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environment</a:t>
            </a:r>
          </a:p>
          <a:p>
            <a:r>
              <a:rPr kumimoji="1" lang="en-US" altLang="zh-CN" sz="2000" dirty="0"/>
              <a:t>Train-Validate-Test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ratio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/>
              <a:t>70%-15%-15%</a:t>
            </a:r>
            <a:endParaRPr kumimoji="1" lang="zh-CN" altLang="en-US" sz="2000" b="1" dirty="0"/>
          </a:p>
        </p:txBody>
      </p:sp>
      <p:pic>
        <p:nvPicPr>
          <p:cNvPr id="7" name="图片占位符 6" descr="图片包含 物体, 时钟&#10;&#10;描述已自动生成">
            <a:extLst>
              <a:ext uri="{FF2B5EF4-FFF2-40B4-BE49-F238E27FC236}">
                <a16:creationId xmlns:a16="http://schemas.microsoft.com/office/drawing/2014/main" id="{C9DFC9B1-8AB8-B641-BD7D-95E9FEC4C2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677334" y="1490662"/>
            <a:ext cx="8937821" cy="2430174"/>
          </a:xfrm>
        </p:spPr>
      </p:pic>
    </p:spTree>
    <p:extLst>
      <p:ext uri="{BB962C8B-B14F-4D97-AF65-F5344CB8AC3E}">
        <p14:creationId xmlns:p14="http://schemas.microsoft.com/office/powerpoint/2010/main" val="3073703861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623</Words>
  <Application>Microsoft Macintosh PowerPoint</Application>
  <PresentationFormat>宽屏</PresentationFormat>
  <Paragraphs>107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Arial</vt:lpstr>
      <vt:lpstr>Trebuchet MS</vt:lpstr>
      <vt:lpstr>Wingdings 3</vt:lpstr>
      <vt:lpstr>平面</vt:lpstr>
      <vt:lpstr>Fault Diagnosis with Machine Learning Methods</vt:lpstr>
      <vt:lpstr>Agenda</vt:lpstr>
      <vt:lpstr>Introduction &amp; Background</vt:lpstr>
      <vt:lpstr>Motivation &amp; Objectives</vt:lpstr>
      <vt:lpstr>Experimental Approach</vt:lpstr>
      <vt:lpstr>Data Description &amp; Partition</vt:lpstr>
      <vt:lpstr>Feature Extraction</vt:lpstr>
      <vt:lpstr>Feature Representation</vt:lpstr>
      <vt:lpstr>Model Architecture</vt:lpstr>
      <vt:lpstr>Feature Selection</vt:lpstr>
      <vt:lpstr>Model Generalisation</vt:lpstr>
      <vt:lpstr>Experimental Results</vt:lpstr>
      <vt:lpstr>Robustness Testing</vt:lpstr>
      <vt:lpstr>Proposed Fault Diagnosis System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Fault Diagnosis with Machine Learning Methods</dc:title>
  <dc:creator>Jiachang Xu</dc:creator>
  <cp:lastModifiedBy>Jiachang Xu</cp:lastModifiedBy>
  <cp:revision>9</cp:revision>
  <dcterms:created xsi:type="dcterms:W3CDTF">2019-08-29T12:08:25Z</dcterms:created>
  <dcterms:modified xsi:type="dcterms:W3CDTF">2019-08-30T12:33:49Z</dcterms:modified>
</cp:coreProperties>
</file>